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1" r:id="rId2"/>
    <p:sldId id="408" r:id="rId3"/>
    <p:sldId id="407" r:id="rId4"/>
    <p:sldId id="409" r:id="rId5"/>
    <p:sldId id="323" r:id="rId6"/>
    <p:sldId id="379" r:id="rId7"/>
    <p:sldId id="404" r:id="rId8"/>
    <p:sldId id="405" r:id="rId9"/>
  </p:sldIdLst>
  <p:sldSz cx="9906000" cy="6858000" type="A4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2D"/>
    <a:srgbClr val="32FA66"/>
    <a:srgbClr val="F85AC3"/>
    <a:srgbClr val="FF5353"/>
    <a:srgbClr val="74FF5D"/>
    <a:srgbClr val="07E74C"/>
    <a:srgbClr val="01F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AB683-28FA-449A-92B2-B9922510CC30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CA7FB-AE11-4F72-B562-EB9323ADEB7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3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7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1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0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82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7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504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850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766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61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9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689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032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619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7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089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16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556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C73D6-A2D4-49E7-8857-262DFD678029}" type="datetimeFigureOut">
              <a:rPr lang="uk-UA" smtClean="0"/>
              <a:t>29.09.2024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143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ECC40-9591-4FC4-8745-661995A7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36"/>
            <a:ext cx="9906000" cy="56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3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3713077" y="158179"/>
            <a:ext cx="247984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Навчання на кафедрі</a:t>
            </a:r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E16415F-1DF4-4593-99EE-1569C632F05D}"/>
              </a:ext>
            </a:extLst>
          </p:cNvPr>
          <p:cNvSpPr/>
          <p:nvPr/>
        </p:nvSpPr>
        <p:spPr>
          <a:xfrm>
            <a:off x="180823" y="716171"/>
            <a:ext cx="95443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фундаментальна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базова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підготовка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галузі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фізики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широке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застосування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процесі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навчання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методів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комп’ютерного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моделювання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прогнозування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фізичних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властивостей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практичних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навичок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оперування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нанооб’єктами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при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проходженні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практик 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сучасному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обладнанні</a:t>
            </a:r>
            <a:endParaRPr lang="ru-RU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активне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залучення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студентів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до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наукової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роботи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рамках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науково-дослідницьких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проєктів 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закордонних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грантів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педагогічного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досвіду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викладання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у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вищому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навчальному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заклад</a:t>
            </a:r>
            <a:r>
              <a:rPr lang="uk-UA" b="1" i="1" dirty="0">
                <a:solidFill>
                  <a:srgbClr val="C00000"/>
                </a:solidFill>
                <a:latin typeface="Arial" panose="020B0604020202020204" pitchFamily="34" charset="0"/>
              </a:rPr>
              <a:t>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ru-RU" b="1" i="1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F416F-2EC4-434E-963A-ED121758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11" y="4548925"/>
            <a:ext cx="3198305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E1392FD-D9F5-44B6-9A8A-C0A17C900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42"/>
          <a:stretch/>
        </p:blipFill>
        <p:spPr>
          <a:xfrm>
            <a:off x="6804520" y="4548925"/>
            <a:ext cx="300239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8B1B36-440E-4D21-8B84-B274AA9C4D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2" b="5198"/>
          <a:stretch/>
        </p:blipFill>
        <p:spPr>
          <a:xfrm>
            <a:off x="75626" y="4548925"/>
            <a:ext cx="3180181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CB1FA6-DA6A-4814-A7D8-89B75AE5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4005561" y="158179"/>
            <a:ext cx="1894878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Наукова робота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746006FE-1B1E-422A-928A-B869BEF7E0B4}"/>
              </a:ext>
            </a:extLst>
          </p:cNvPr>
          <p:cNvSpPr/>
          <p:nvPr/>
        </p:nvSpPr>
        <p:spPr>
          <a:xfrm>
            <a:off x="0" y="649308"/>
            <a:ext cx="99060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-Фізика напівпровідникових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та полімерних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нанокомпозитів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-Розробка та фізичні властивості вуглецевих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наноматеріалів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і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нанокомпозитів</a:t>
            </a:r>
            <a:endParaRPr lang="uk-UA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-Активний ультразвук як інструмент інженерії дефектів у напівпровідниках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-Тепловий транспорт в неоднорідних наноструктурованих матеріалах. </a:t>
            </a:r>
            <a:endParaRPr lang="en-US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-Електронна структура та фазові перетворення в напівпровідникових системах та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нанокомпозитах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-Процеси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фазоутворення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в аморфних матеріалах</a:t>
            </a:r>
            <a:endParaRPr lang="uk-UA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Google Shape;212;p32">
            <a:extLst>
              <a:ext uri="{FF2B5EF4-FFF2-40B4-BE49-F238E27FC236}">
                <a16:creationId xmlns:a16="http://schemas.microsoft.com/office/drawing/2014/main" id="{AB4D346A-BCC5-4C5C-93FC-05496BDF33A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84" y="3745878"/>
            <a:ext cx="20632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778DA3-64EC-4DF4-9E23-F1A66381A3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t="49616" r="33514"/>
          <a:stretch/>
        </p:blipFill>
        <p:spPr>
          <a:xfrm>
            <a:off x="2434140" y="5285081"/>
            <a:ext cx="236400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Google Shape;173;p29">
            <a:extLst>
              <a:ext uri="{FF2B5EF4-FFF2-40B4-BE49-F238E27FC236}">
                <a16:creationId xmlns:a16="http://schemas.microsoft.com/office/drawing/2014/main" id="{5DF2F83B-035B-4F7D-88F0-3E648B5681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09" r="8650"/>
          <a:stretch/>
        </p:blipFill>
        <p:spPr>
          <a:xfrm>
            <a:off x="2463916" y="3745878"/>
            <a:ext cx="2334227" cy="144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7824A69-7BAC-4802-B29B-A317AFE0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882" y="5285081"/>
            <a:ext cx="21205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FF92BB6-0025-47FA-99F2-F1D8E9279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r="33715" b="51274"/>
          <a:stretch/>
        </p:blipFill>
        <p:spPr>
          <a:xfrm>
            <a:off x="7444436" y="3745878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636FB35-C27B-4DF5-B165-1BB80BE9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9" b="50000"/>
          <a:stretch/>
        </p:blipFill>
        <p:spPr>
          <a:xfrm>
            <a:off x="7444437" y="5285081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9C8D382-0897-4EF6-AB9B-735D7A9E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4" y="5285081"/>
            <a:ext cx="2063294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B07A24-1589-47EA-9A8E-DB6C762F6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882" y="3745878"/>
            <a:ext cx="2120593" cy="143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2114C5F-592B-4308-9E9C-CFF8B9A37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E12A2825-70D2-44AD-85CE-0020F74731A5}"/>
              </a:ext>
            </a:extLst>
          </p:cNvPr>
          <p:cNvSpPr/>
          <p:nvPr/>
        </p:nvSpPr>
        <p:spPr>
          <a:xfrm>
            <a:off x="2236295" y="80856"/>
            <a:ext cx="5433410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Академічна мобільність студентів та аспірантів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28850D-27E4-F28A-3D9E-59EA1B25D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510522"/>
            <a:ext cx="9186729" cy="63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Прямокутник 53">
            <a:extLst>
              <a:ext uri="{FF2B5EF4-FFF2-40B4-BE49-F238E27FC236}">
                <a16:creationId xmlns:a16="http://schemas.microsoft.com/office/drawing/2014/main" id="{1FB7A994-4689-4604-A7F0-9094E5542ED3}"/>
              </a:ext>
            </a:extLst>
          </p:cNvPr>
          <p:cNvSpPr/>
          <p:nvPr/>
        </p:nvSpPr>
        <p:spPr>
          <a:xfrm>
            <a:off x="3919882" y="764755"/>
            <a:ext cx="5986118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33" b="1" dirty="0">
                <a:solidFill>
                  <a:srgbClr val="C00000"/>
                </a:solidFill>
                <a:latin typeface="Ubuntu"/>
              </a:rPr>
              <a:t>Е</a:t>
            </a:r>
            <a:r>
              <a:rPr lang="en-US" sz="1733" b="1" dirty="0">
                <a:solidFill>
                  <a:srgbClr val="C00000"/>
                </a:solidFill>
                <a:latin typeface="Ubuntu"/>
              </a:rPr>
              <a:t>R</a:t>
            </a:r>
            <a:r>
              <a:rPr lang="ru-RU" sz="1733" b="1" dirty="0">
                <a:solidFill>
                  <a:srgbClr val="C00000"/>
                </a:solidFill>
                <a:latin typeface="Ubuntu"/>
              </a:rPr>
              <a:t>А</a:t>
            </a:r>
            <a:r>
              <a:rPr lang="en-US" sz="1733" b="1" dirty="0">
                <a:solidFill>
                  <a:srgbClr val="C00000"/>
                </a:solidFill>
                <a:latin typeface="Ubuntu"/>
              </a:rPr>
              <a:t>SMUS</a:t>
            </a:r>
            <a:r>
              <a:rPr lang="ru-RU" sz="1733" b="1" dirty="0">
                <a:solidFill>
                  <a:srgbClr val="C00000"/>
                </a:solidFill>
                <a:latin typeface="Ubuntu"/>
              </a:rPr>
              <a:t>+ 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–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програма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ЄС, яка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підтримує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міжнародну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</a:t>
            </a:r>
            <a:br>
              <a:rPr lang="en-US" sz="1733" dirty="0">
                <a:solidFill>
                  <a:srgbClr val="212529"/>
                </a:solidFill>
                <a:latin typeface="Ubuntu"/>
              </a:rPr>
            </a:br>
            <a:r>
              <a:rPr lang="ru-RU" sz="1733" dirty="0" err="1">
                <a:solidFill>
                  <a:srgbClr val="212529"/>
                </a:solidFill>
                <a:latin typeface="Ubuntu"/>
              </a:rPr>
              <a:t>співпрацю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в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галузі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освіти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, навчання,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молоді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та спорту. </a:t>
            </a:r>
            <a:br>
              <a:rPr lang="en-US" sz="1733" b="1" dirty="0">
                <a:solidFill>
                  <a:srgbClr val="212529"/>
                </a:solidFill>
                <a:latin typeface="Ubuntu"/>
              </a:rPr>
            </a:b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Програма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надає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можливості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для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фізиків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з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України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для навчання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або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проведення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наукових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досліджень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в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інших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країнах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. </a:t>
            </a:r>
            <a:endParaRPr lang="uk-UA" sz="1733" dirty="0"/>
          </a:p>
        </p:txBody>
      </p:sp>
      <p:sp>
        <p:nvSpPr>
          <p:cNvPr id="57" name="Прямокутник 56">
            <a:extLst>
              <a:ext uri="{FF2B5EF4-FFF2-40B4-BE49-F238E27FC236}">
                <a16:creationId xmlns:a16="http://schemas.microsoft.com/office/drawing/2014/main" id="{0D173F3F-A68B-4777-BF50-8C4E7541FA01}"/>
              </a:ext>
            </a:extLst>
          </p:cNvPr>
          <p:cNvSpPr/>
          <p:nvPr/>
        </p:nvSpPr>
        <p:spPr>
          <a:xfrm>
            <a:off x="3919882" y="2145262"/>
            <a:ext cx="6010037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733" b="1" dirty="0">
                <a:solidFill>
                  <a:srgbClr val="212529"/>
                </a:solidFill>
                <a:latin typeface="Ubuntu"/>
              </a:rPr>
              <a:t>Бюджет програми у 2021-2027 рр. становить</a:t>
            </a:r>
            <a:br>
              <a:rPr lang="uk-UA" sz="1733" dirty="0">
                <a:solidFill>
                  <a:srgbClr val="212529"/>
                </a:solidFill>
                <a:latin typeface="Ubuntu"/>
              </a:rPr>
            </a:br>
            <a:r>
              <a:rPr lang="uk-UA" sz="1733" b="1" dirty="0">
                <a:solidFill>
                  <a:srgbClr val="C00000"/>
                </a:solidFill>
                <a:latin typeface="Ubuntu"/>
              </a:rPr>
              <a:t>понад 28 </a:t>
            </a:r>
            <a:r>
              <a:rPr lang="uk-UA" sz="1700" b="1" dirty="0">
                <a:solidFill>
                  <a:srgbClr val="C00000"/>
                </a:solidFill>
                <a:latin typeface="Ubuntu"/>
              </a:rPr>
              <a:t>мільярдів</a:t>
            </a:r>
            <a:r>
              <a:rPr lang="uk-UA" sz="1733" b="1" dirty="0">
                <a:solidFill>
                  <a:srgbClr val="C00000"/>
                </a:solidFill>
                <a:latin typeface="Ubuntu"/>
              </a:rPr>
              <a:t> євро</a:t>
            </a:r>
            <a:r>
              <a:rPr lang="uk-UA" sz="1733" b="1" dirty="0">
                <a:solidFill>
                  <a:srgbClr val="212529"/>
                </a:solidFill>
                <a:latin typeface="Ubuntu"/>
              </a:rPr>
              <a:t> –</a:t>
            </a:r>
            <a:r>
              <a:rPr lang="uk-UA" sz="1733" dirty="0">
                <a:solidFill>
                  <a:srgbClr val="212529"/>
                </a:solidFill>
                <a:latin typeface="Ubuntu"/>
              </a:rPr>
              <a:t> це майже вдвічі більший за </a:t>
            </a:r>
            <a:br>
              <a:rPr lang="en-US" sz="1733" dirty="0">
                <a:solidFill>
                  <a:srgbClr val="212529"/>
                </a:solidFill>
                <a:latin typeface="Ubuntu"/>
              </a:rPr>
            </a:br>
            <a:r>
              <a:rPr lang="uk-UA" sz="1733" dirty="0">
                <a:solidFill>
                  <a:srgbClr val="212529"/>
                </a:solidFill>
                <a:latin typeface="Ubuntu"/>
              </a:rPr>
              <a:t>обсягом</a:t>
            </a:r>
            <a:r>
              <a:rPr lang="en-US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uk-UA" sz="1733" dirty="0">
                <a:solidFill>
                  <a:srgbClr val="212529"/>
                </a:solidFill>
                <a:latin typeface="Ubuntu"/>
              </a:rPr>
              <a:t>бюджет фінансування у порівнянні з коштами, </a:t>
            </a:r>
            <a:br>
              <a:rPr lang="en-US" sz="1733" dirty="0">
                <a:solidFill>
                  <a:srgbClr val="212529"/>
                </a:solidFill>
                <a:latin typeface="Ubuntu"/>
              </a:rPr>
            </a:br>
            <a:r>
              <a:rPr lang="uk-UA" sz="1733" dirty="0">
                <a:solidFill>
                  <a:srgbClr val="212529"/>
                </a:solidFill>
                <a:latin typeface="Ubuntu"/>
              </a:rPr>
              <a:t>виділеними на реалізацію</a:t>
            </a:r>
            <a:r>
              <a:rPr lang="en-US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ц</a:t>
            </a:r>
            <a:r>
              <a:rPr lang="uk-UA" sz="1733" dirty="0" err="1">
                <a:solidFill>
                  <a:srgbClr val="212529"/>
                </a:solidFill>
                <a:latin typeface="Ubuntu"/>
              </a:rPr>
              <a:t>ієї</a:t>
            </a:r>
            <a:r>
              <a:rPr lang="uk-UA" sz="1733" dirty="0">
                <a:solidFill>
                  <a:srgbClr val="212529"/>
                </a:solidFill>
                <a:latin typeface="Ubuntu"/>
              </a:rPr>
              <a:t> Програми за 2014-2020 рр.</a:t>
            </a:r>
            <a:endParaRPr lang="uk-UA" sz="1733" dirty="0"/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3205469" y="161724"/>
            <a:ext cx="349505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Міжнародні проєкти та гранти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041527-750F-4902-80BE-16494D4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" y="751788"/>
            <a:ext cx="3956116" cy="2536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143BD7-660F-4569-BA55-A285FC126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0" t="30108" r="2398" b="5198"/>
          <a:stretch/>
        </p:blipFill>
        <p:spPr>
          <a:xfrm>
            <a:off x="4990943" y="3781280"/>
            <a:ext cx="4874964" cy="1735500"/>
          </a:xfrm>
          <a:prstGeom prst="rect">
            <a:avLst/>
          </a:prstGeom>
          <a:ln>
            <a:noFill/>
          </a:ln>
        </p:spPr>
      </p:pic>
      <p:grpSp>
        <p:nvGrpSpPr>
          <p:cNvPr id="6" name="Групувати 5">
            <a:extLst>
              <a:ext uri="{FF2B5EF4-FFF2-40B4-BE49-F238E27FC236}">
                <a16:creationId xmlns:a16="http://schemas.microsoft.com/office/drawing/2014/main" id="{71A10206-EF10-4567-85FD-E1EACB4D7CC6}"/>
              </a:ext>
            </a:extLst>
          </p:cNvPr>
          <p:cNvGrpSpPr/>
          <p:nvPr/>
        </p:nvGrpSpPr>
        <p:grpSpPr>
          <a:xfrm>
            <a:off x="0" y="3781280"/>
            <a:ext cx="4953000" cy="1735501"/>
            <a:chOff x="107504" y="3507555"/>
            <a:chExt cx="4572000" cy="1602001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2386-3C64-4ABA-8764-419937E77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33" t="30108" r="2002" b="1369"/>
            <a:stretch/>
          </p:blipFill>
          <p:spPr>
            <a:xfrm>
              <a:off x="107504" y="3507555"/>
              <a:ext cx="4392488" cy="160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368A1B-52F7-428A-86AE-AEA8F526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701" y="3507556"/>
              <a:ext cx="1424803" cy="1602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D7119C73-CA74-4805-B6CF-16600CFD9AEE}"/>
              </a:ext>
            </a:extLst>
          </p:cNvPr>
          <p:cNvSpPr/>
          <p:nvPr/>
        </p:nvSpPr>
        <p:spPr>
          <a:xfrm>
            <a:off x="-55190" y="5657149"/>
            <a:ext cx="998510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33" b="1" i="1" dirty="0">
                <a:latin typeface="Ubuntu"/>
              </a:rPr>
              <a:t>Студент КЗФ </a:t>
            </a:r>
            <a:r>
              <a:rPr lang="ru-RU" sz="1733" b="1" i="1" dirty="0" err="1">
                <a:latin typeface="Ubuntu"/>
              </a:rPr>
              <a:t>Віктор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Мандролько</a:t>
            </a:r>
            <a:r>
              <a:rPr lang="ru-RU" sz="1733" b="1" i="1" dirty="0">
                <a:latin typeface="Ubuntu"/>
              </a:rPr>
              <a:t> та </a:t>
            </a:r>
            <a:r>
              <a:rPr lang="ru-RU" sz="1733" b="1" i="1" dirty="0" err="1">
                <a:latin typeface="Ubuntu"/>
              </a:rPr>
              <a:t>аспірантка</a:t>
            </a:r>
            <a:r>
              <a:rPr lang="ru-RU" sz="1733" b="1" i="1" dirty="0">
                <a:latin typeface="Ubuntu"/>
              </a:rPr>
              <a:t> КФЗ Леся </a:t>
            </a:r>
            <a:r>
              <a:rPr lang="ru-RU" sz="1733" b="1" i="1" dirty="0" err="1">
                <a:latin typeface="Ubuntu"/>
              </a:rPr>
              <a:t>Чепела</a:t>
            </a:r>
            <a:r>
              <a:rPr lang="ru-RU" sz="1733" b="1" i="1" dirty="0">
                <a:latin typeface="Ubuntu"/>
              </a:rPr>
              <a:t> на </a:t>
            </a:r>
            <a:r>
              <a:rPr lang="ru-RU" sz="1733" b="1" i="1" dirty="0" err="1">
                <a:latin typeface="Ubuntu"/>
              </a:rPr>
              <a:t>стажуванні</a:t>
            </a:r>
            <a:r>
              <a:rPr lang="ru-RU" sz="1733" b="1" i="1" dirty="0">
                <a:latin typeface="Ubuntu"/>
              </a:rPr>
              <a:t> по </a:t>
            </a:r>
            <a:r>
              <a:rPr lang="ru-RU" sz="1733" b="1" i="1" dirty="0" err="1">
                <a:latin typeface="Ubuntu"/>
              </a:rPr>
              <a:t>програмі</a:t>
            </a:r>
            <a:r>
              <a:rPr lang="ru-RU" sz="1733" b="1" i="1" dirty="0">
                <a:latin typeface="Ubuntu"/>
              </a:rPr>
              <a:t> </a:t>
            </a:r>
            <a:r>
              <a:rPr lang="en-GB" sz="1733" b="1" i="1" dirty="0">
                <a:solidFill>
                  <a:srgbClr val="C00000"/>
                </a:solidFill>
                <a:latin typeface="Ubuntu"/>
              </a:rPr>
              <a:t>ERASMUS+</a:t>
            </a:r>
            <a:r>
              <a:rPr lang="en-GB" sz="1733" b="1" i="1" dirty="0">
                <a:latin typeface="Ubuntu"/>
              </a:rPr>
              <a:t> </a:t>
            </a:r>
            <a:r>
              <a:rPr lang="ru-RU" sz="1733" b="1" i="1" dirty="0">
                <a:latin typeface="Ubuntu"/>
              </a:rPr>
              <a:t>в </a:t>
            </a:r>
            <a:r>
              <a:rPr lang="ru-RU" sz="1733" b="1" i="1" dirty="0" err="1">
                <a:latin typeface="Ubuntu"/>
              </a:rPr>
              <a:t>лабораторіях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Національного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інституту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прикладних</a:t>
            </a:r>
            <a:r>
              <a:rPr lang="ru-RU" sz="1733" b="1" i="1" dirty="0">
                <a:latin typeface="Ubuntu"/>
              </a:rPr>
              <a:t> наук </a:t>
            </a:r>
            <a:r>
              <a:rPr lang="ru-RU" sz="1733" b="1" i="1" dirty="0" err="1">
                <a:latin typeface="Ubuntu"/>
              </a:rPr>
              <a:t>Ліона</a:t>
            </a:r>
            <a:r>
              <a:rPr lang="ru-RU" sz="1733" b="1" i="1" dirty="0">
                <a:latin typeface="Ubuntu"/>
              </a:rPr>
              <a:t> (INSA </a:t>
            </a:r>
            <a:r>
              <a:rPr lang="ru-RU" sz="1733" b="1" i="1" dirty="0" err="1">
                <a:latin typeface="Ubuntu"/>
              </a:rPr>
              <a:t>de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Lyon</a:t>
            </a:r>
            <a:r>
              <a:rPr lang="ru-RU" sz="1733" b="1" i="1" dirty="0">
                <a:latin typeface="Ubuntu"/>
              </a:rPr>
              <a:t>) і </a:t>
            </a:r>
            <a:r>
              <a:rPr lang="en-GB" sz="1733" b="1" i="1" dirty="0">
                <a:latin typeface="Ubuntu"/>
              </a:rPr>
              <a:t>LEMTA </a:t>
            </a:r>
            <a:r>
              <a:rPr lang="ru-RU" sz="1733" b="1" i="1" dirty="0" err="1">
                <a:latin typeface="Ubuntu"/>
              </a:rPr>
              <a:t>Університету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Лотарингії</a:t>
            </a:r>
            <a:r>
              <a:rPr lang="ru-RU" sz="1733" b="1" i="1" dirty="0">
                <a:latin typeface="Ubuntu"/>
              </a:rPr>
              <a:t> та </a:t>
            </a:r>
            <a:r>
              <a:rPr lang="ru-RU" sz="1733" b="1" i="1" dirty="0" err="1">
                <a:latin typeface="Ubuntu"/>
              </a:rPr>
              <a:t>Французького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наукового</a:t>
            </a:r>
            <a:r>
              <a:rPr lang="ru-RU" sz="1733" b="1" i="1" dirty="0">
                <a:latin typeface="Ubuntu"/>
              </a:rPr>
              <a:t> центру </a:t>
            </a:r>
            <a:r>
              <a:rPr lang="ru-RU" sz="1733" b="1" i="1" dirty="0" err="1">
                <a:latin typeface="Ubuntu"/>
              </a:rPr>
              <a:t>досліджень</a:t>
            </a:r>
            <a:r>
              <a:rPr lang="ru-RU" sz="1733" b="1" i="1" dirty="0">
                <a:latin typeface="Ubuntu"/>
              </a:rPr>
              <a:t> (2019, 2021-2023 </a:t>
            </a:r>
            <a:r>
              <a:rPr lang="ru-RU" sz="1733" b="1" i="1" dirty="0" err="1">
                <a:latin typeface="Ubuntu"/>
              </a:rPr>
              <a:t>рр</a:t>
            </a:r>
            <a:r>
              <a:rPr lang="ru-RU" sz="1733" b="1" i="1" dirty="0">
                <a:latin typeface="Ubuntu"/>
              </a:rPr>
              <a:t>.)</a:t>
            </a:r>
            <a:endParaRPr lang="en-GB" sz="1733" i="1" dirty="0">
              <a:latin typeface="Ubuntu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B64E6D-C757-4247-91A1-6173D304F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BDBCC6-08C8-4BBC-B2FB-8C4051E38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23" b="36721"/>
          <a:stretch/>
        </p:blipFill>
        <p:spPr>
          <a:xfrm>
            <a:off x="27027" y="2596124"/>
            <a:ext cx="4290000" cy="714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8D909D75-7040-42A8-85D5-63766E92DCBA}"/>
              </a:ext>
            </a:extLst>
          </p:cNvPr>
          <p:cNvSpPr/>
          <p:nvPr/>
        </p:nvSpPr>
        <p:spPr>
          <a:xfrm>
            <a:off x="4317027" y="799522"/>
            <a:ext cx="5507824" cy="2644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50"/>
              </a:spcAft>
            </a:pPr>
            <a:r>
              <a:rPr lang="en-GB" sz="1600" b="1" dirty="0">
                <a:solidFill>
                  <a:srgbClr val="C00000"/>
                </a:solidFill>
                <a:latin typeface="Ubuntu"/>
              </a:rPr>
              <a:t>Horizon Europe </a:t>
            </a:r>
            <a:r>
              <a:rPr lang="en-GB" sz="1600" dirty="0">
                <a:latin typeface="Ubuntu"/>
              </a:rPr>
              <a:t>– </a:t>
            </a:r>
            <a:r>
              <a:rPr lang="uk-UA" sz="1600" dirty="0">
                <a:latin typeface="Ubuntu"/>
              </a:rPr>
              <a:t>програма досліджень та інновацій на </a:t>
            </a:r>
            <a:br>
              <a:rPr lang="uk-UA" sz="1600" dirty="0">
                <a:latin typeface="Ubuntu"/>
              </a:rPr>
            </a:br>
            <a:r>
              <a:rPr lang="uk-UA" sz="1600" dirty="0">
                <a:latin typeface="Ubuntu"/>
              </a:rPr>
              <a:t>2021-2027 роки з бюджетом </a:t>
            </a:r>
            <a:r>
              <a:rPr lang="uk-UA" sz="1600" b="1" dirty="0">
                <a:solidFill>
                  <a:srgbClr val="C00000"/>
                </a:solidFill>
                <a:latin typeface="Ubuntu"/>
              </a:rPr>
              <a:t>95,5 мільярдів євро. </a:t>
            </a:r>
            <a:br>
              <a:rPr lang="uk-UA" sz="1600" b="1" dirty="0">
                <a:solidFill>
                  <a:srgbClr val="C00000"/>
                </a:solidFill>
                <a:latin typeface="Ubuntu"/>
              </a:rPr>
            </a:br>
            <a:r>
              <a:rPr lang="uk-UA" sz="1600" dirty="0">
                <a:latin typeface="Ubuntu"/>
              </a:rPr>
              <a:t>Програма фінансує різноманітні проекти з наукових </a:t>
            </a:r>
            <a:br>
              <a:rPr lang="uk-UA" sz="1600" dirty="0">
                <a:latin typeface="Ubuntu"/>
              </a:rPr>
            </a:br>
            <a:r>
              <a:rPr lang="uk-UA" sz="1600" dirty="0">
                <a:latin typeface="Ubuntu"/>
              </a:rPr>
              <a:t>досліджень та інновацій, надає стипендії для мобільності вчених на всіх стадіях їх кар'єри, підтримує ризикові та інноваційні дослідження та технології.</a:t>
            </a:r>
            <a:r>
              <a:rPr lang="ru-RU" sz="1600" dirty="0">
                <a:latin typeface="Ubuntu"/>
              </a:rPr>
              <a:t> </a:t>
            </a:r>
          </a:p>
          <a:p>
            <a:r>
              <a:rPr lang="ru-RU" sz="1600" dirty="0" err="1">
                <a:latin typeface="Ubuntu"/>
              </a:rPr>
              <a:t>Розмір</a:t>
            </a:r>
            <a:r>
              <a:rPr lang="ru-RU" sz="1600" dirty="0">
                <a:latin typeface="Ubuntu"/>
              </a:rPr>
              <a:t> бюджету проєктів </a:t>
            </a:r>
            <a:r>
              <a:rPr lang="ru-RU" sz="1600" dirty="0" err="1">
                <a:latin typeface="Ubuntu"/>
              </a:rPr>
              <a:t>попередньої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програми</a:t>
            </a:r>
            <a:r>
              <a:rPr lang="ru-RU" sz="1600" dirty="0">
                <a:latin typeface="Ubuntu"/>
              </a:rPr>
              <a:t> </a:t>
            </a:r>
            <a:br>
              <a:rPr lang="en-US" sz="1600" dirty="0">
                <a:latin typeface="Ubuntu"/>
              </a:rPr>
            </a:br>
            <a:r>
              <a:rPr lang="en-US" sz="1600" b="1" dirty="0">
                <a:solidFill>
                  <a:srgbClr val="C00000"/>
                </a:solidFill>
                <a:latin typeface="Ubuntu"/>
              </a:rPr>
              <a:t>Horizon 2020 </a:t>
            </a:r>
            <a:r>
              <a:rPr lang="en-US" sz="1600" dirty="0">
                <a:latin typeface="Ubuntu"/>
              </a:rPr>
              <a:t>(</a:t>
            </a:r>
            <a:r>
              <a:rPr lang="ru-RU" sz="1600" dirty="0">
                <a:latin typeface="Ubuntu"/>
              </a:rPr>
              <a:t>2014-</a:t>
            </a:r>
            <a:r>
              <a:rPr lang="en-US" sz="1600" dirty="0">
                <a:latin typeface="Ubuntu"/>
              </a:rPr>
              <a:t>2020 </a:t>
            </a:r>
            <a:r>
              <a:rPr lang="ru-RU" sz="1600" dirty="0" err="1">
                <a:latin typeface="Ubuntu"/>
              </a:rPr>
              <a:t>рр</a:t>
            </a:r>
            <a:r>
              <a:rPr lang="ru-RU" sz="1600" dirty="0">
                <a:latin typeface="Ubuntu"/>
              </a:rPr>
              <a:t>.</a:t>
            </a:r>
            <a:r>
              <a:rPr lang="en-US" sz="1600" dirty="0">
                <a:latin typeface="Ubuntu"/>
              </a:rPr>
              <a:t>)</a:t>
            </a:r>
            <a:r>
              <a:rPr lang="ru-RU" sz="1600" dirty="0">
                <a:latin typeface="Ubuntu"/>
              </a:rPr>
              <a:t>, </a:t>
            </a:r>
            <a:r>
              <a:rPr lang="ru-RU" sz="1600" b="1" dirty="0">
                <a:latin typeface="Ubuntu"/>
              </a:rPr>
              <a:t>в </a:t>
            </a:r>
            <a:r>
              <a:rPr lang="ru-RU" sz="1600" b="1" dirty="0" err="1">
                <a:latin typeface="Ubuntu"/>
              </a:rPr>
              <a:t>яких</a:t>
            </a:r>
            <a:r>
              <a:rPr lang="ru-RU" sz="1600" b="1" dirty="0">
                <a:latin typeface="Ubuntu"/>
              </a:rPr>
              <a:t> </a:t>
            </a:r>
            <a:r>
              <a:rPr lang="ru-RU" sz="1600" b="1" dirty="0" err="1">
                <a:latin typeface="Ubuntu"/>
              </a:rPr>
              <a:t>приймали</a:t>
            </a:r>
            <a:r>
              <a:rPr lang="ru-RU" sz="1600" b="1" dirty="0">
                <a:latin typeface="Ubuntu"/>
              </a:rPr>
              <a:t> участь </a:t>
            </a:r>
          </a:p>
          <a:p>
            <a:r>
              <a:rPr lang="ru-RU" sz="1600" b="1" dirty="0" err="1">
                <a:latin typeface="Ubuntu"/>
              </a:rPr>
              <a:t>українські</a:t>
            </a:r>
            <a:r>
              <a:rPr lang="ru-RU" sz="1600" b="1" dirty="0">
                <a:latin typeface="Ubuntu"/>
              </a:rPr>
              <a:t> </a:t>
            </a:r>
            <a:r>
              <a:rPr lang="ru-RU" sz="1600" b="1" dirty="0" err="1">
                <a:latin typeface="Ubuntu"/>
              </a:rPr>
              <a:t>вчені</a:t>
            </a:r>
            <a:r>
              <a:rPr lang="ru-RU" sz="1600" dirty="0">
                <a:latin typeface="Ubuntu"/>
              </a:rPr>
              <a:t>, </a:t>
            </a:r>
            <a:r>
              <a:rPr lang="ru-RU" sz="1600" dirty="0" err="1">
                <a:latin typeface="Ubuntu"/>
              </a:rPr>
              <a:t>складає</a:t>
            </a:r>
            <a:r>
              <a:rPr lang="ru-RU" sz="1600" dirty="0">
                <a:latin typeface="Ubuntu"/>
              </a:rPr>
              <a:t> 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8,1 </a:t>
            </a:r>
            <a:r>
              <a:rPr lang="uk-UA" sz="1600" b="1" dirty="0">
                <a:solidFill>
                  <a:srgbClr val="C00000"/>
                </a:solidFill>
                <a:latin typeface="Ubuntu"/>
              </a:rPr>
              <a:t>мільярдів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євро</a:t>
            </a:r>
            <a:r>
              <a:rPr lang="ru-RU" sz="1600" dirty="0">
                <a:latin typeface="Ubuntu"/>
              </a:rPr>
              <a:t>.</a:t>
            </a:r>
            <a:endParaRPr lang="uk-UA" sz="1600" dirty="0">
              <a:latin typeface="Ubuntu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4D3725-03B0-4FC9-A1B9-08401E61D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7" y="799522"/>
            <a:ext cx="4290000" cy="1763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DEA7CB8-29D8-43D4-8A3E-4ED769701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"/>
          <a:stretch/>
        </p:blipFill>
        <p:spPr bwMode="auto">
          <a:xfrm>
            <a:off x="16087" y="3913776"/>
            <a:ext cx="4874991" cy="18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E7FBF947-387F-4A6C-AB9B-8F2372FBDBA8}"/>
              </a:ext>
            </a:extLst>
          </p:cNvPr>
          <p:cNvSpPr/>
          <p:nvPr/>
        </p:nvSpPr>
        <p:spPr>
          <a:xfrm>
            <a:off x="-42695" y="5840565"/>
            <a:ext cx="986754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33" b="1" i="1" dirty="0" err="1">
                <a:latin typeface="Ubuntu"/>
              </a:rPr>
              <a:t>Академ</a:t>
            </a:r>
            <a:r>
              <a:rPr lang="uk-UA" sz="1733" b="1" i="1" dirty="0" err="1">
                <a:latin typeface="Ubuntu"/>
              </a:rPr>
              <a:t>ічна</a:t>
            </a:r>
            <a:r>
              <a:rPr lang="uk-UA" sz="1733" b="1" i="1" dirty="0">
                <a:latin typeface="Ubuntu"/>
              </a:rPr>
              <a:t> мобільність аспірантів кафедри загальної фізики Павла ЛІЩУКА та Катерини ДУБИК в рамках програми </a:t>
            </a:r>
            <a:r>
              <a:rPr lang="en-US" sz="1733" b="1" i="1" dirty="0">
                <a:latin typeface="Ubuntu"/>
              </a:rPr>
              <a:t>Horizon 2020</a:t>
            </a:r>
            <a:r>
              <a:rPr lang="ru-RU" sz="1733" b="1" i="1" dirty="0">
                <a:latin typeface="Ubuntu"/>
              </a:rPr>
              <a:t>,</a:t>
            </a:r>
            <a:r>
              <a:rPr lang="en-US" sz="1733" b="1" i="1" dirty="0">
                <a:latin typeface="Ubuntu"/>
              </a:rPr>
              <a:t> </a:t>
            </a:r>
            <a:r>
              <a:rPr lang="ru-RU" sz="1733" b="1" i="1" dirty="0">
                <a:latin typeface="Ubuntu"/>
              </a:rPr>
              <a:t>про</a:t>
            </a:r>
            <a:r>
              <a:rPr lang="uk-UA" sz="1733" b="1" i="1" dirty="0">
                <a:latin typeface="Ubuntu"/>
              </a:rPr>
              <a:t>єкт</a:t>
            </a:r>
            <a:r>
              <a:rPr lang="en-US" sz="1733" b="1" i="1" dirty="0">
                <a:latin typeface="Ubuntu"/>
              </a:rPr>
              <a:t> “Carbon-based nano-materials for </a:t>
            </a:r>
            <a:r>
              <a:rPr lang="en-US" sz="1733" b="1" i="1" dirty="0" err="1">
                <a:latin typeface="Ubuntu"/>
              </a:rPr>
              <a:t>theranostic</a:t>
            </a:r>
            <a:r>
              <a:rPr lang="en-US" sz="1733" b="1" i="1" dirty="0">
                <a:latin typeface="Ubuntu"/>
              </a:rPr>
              <a:t> application”</a:t>
            </a:r>
            <a:r>
              <a:rPr lang="uk-UA" sz="1733" b="1" i="1" dirty="0">
                <a:latin typeface="Ubuntu"/>
              </a:rPr>
              <a:t>,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solidFill>
                  <a:srgbClr val="C00000"/>
                </a:solidFill>
                <a:latin typeface="Ubuntu"/>
              </a:rPr>
              <a:t>обсяг</a:t>
            </a:r>
            <a:r>
              <a:rPr lang="ru-RU" sz="1733" b="1" i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733" b="1" i="1" dirty="0" err="1">
                <a:solidFill>
                  <a:srgbClr val="C00000"/>
                </a:solidFill>
                <a:latin typeface="Ubuntu"/>
              </a:rPr>
              <a:t>фінансування</a:t>
            </a:r>
            <a:r>
              <a:rPr lang="ru-RU" sz="1733" b="1" i="1" dirty="0">
                <a:solidFill>
                  <a:srgbClr val="C00000"/>
                </a:solidFill>
                <a:latin typeface="Ubuntu"/>
              </a:rPr>
              <a:t> проєкту – 891 000 </a:t>
            </a:r>
            <a:r>
              <a:rPr lang="en-GB" sz="1733" b="1" i="1" dirty="0">
                <a:solidFill>
                  <a:srgbClr val="C00000"/>
                </a:solidFill>
                <a:latin typeface="Ubuntu"/>
              </a:rPr>
              <a:t>Euro</a:t>
            </a:r>
            <a:endParaRPr lang="en-GB" sz="1733" i="1" dirty="0">
              <a:latin typeface="Ubuntu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0C2E7B-27DF-40FE-8516-85BD3E3B4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4E2AB32C-604B-443F-B0D2-FD39A2838147}"/>
              </a:ext>
            </a:extLst>
          </p:cNvPr>
          <p:cNvSpPr/>
          <p:nvPr/>
        </p:nvSpPr>
        <p:spPr>
          <a:xfrm>
            <a:off x="3205469" y="161724"/>
            <a:ext cx="349505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Міжнародні проєкти та гранти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CFC2890-D20F-4F10-A788-85074BC51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53002"/>
          <a:stretch/>
        </p:blipFill>
        <p:spPr bwMode="auto">
          <a:xfrm>
            <a:off x="4924634" y="3913776"/>
            <a:ext cx="2588226" cy="18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1E3BA9-371A-4BCF-A77B-9A7A677D3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r="1469"/>
          <a:stretch/>
        </p:blipFill>
        <p:spPr bwMode="auto">
          <a:xfrm>
            <a:off x="7439053" y="3913776"/>
            <a:ext cx="2447115" cy="18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3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8A8C7ADC-D33C-4A07-8F54-A753AFA69625}"/>
              </a:ext>
            </a:extLst>
          </p:cNvPr>
          <p:cNvSpPr/>
          <p:nvPr/>
        </p:nvSpPr>
        <p:spPr>
          <a:xfrm>
            <a:off x="38454" y="5976760"/>
            <a:ext cx="986754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33" b="1" i="1" dirty="0">
                <a:latin typeface="Ubuntu"/>
              </a:rPr>
              <a:t>Про</a:t>
            </a:r>
            <a:r>
              <a:rPr lang="uk-UA" sz="1733" b="1" i="1" dirty="0">
                <a:latin typeface="Ubuntu"/>
              </a:rPr>
              <a:t>єкт </a:t>
            </a:r>
            <a:r>
              <a:rPr lang="en-GB" sz="1733" b="1" i="1" dirty="0">
                <a:latin typeface="Ubuntu"/>
              </a:rPr>
              <a:t>NATO G5697</a:t>
            </a:r>
            <a:r>
              <a:rPr lang="ru-RU" sz="1733" b="1" i="1" dirty="0">
                <a:latin typeface="Ubuntu"/>
              </a:rPr>
              <a:t> реал</a:t>
            </a:r>
            <a:r>
              <a:rPr lang="uk-UA" sz="1733" b="1" i="1" dirty="0" err="1">
                <a:latin typeface="Ubuntu"/>
              </a:rPr>
              <a:t>ізується</a:t>
            </a:r>
            <a:r>
              <a:rPr lang="uk-UA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співробітниками</a:t>
            </a:r>
            <a:r>
              <a:rPr lang="ru-RU" sz="1733" b="1" i="1" dirty="0">
                <a:latin typeface="Ubuntu"/>
              </a:rPr>
              <a:t> КЗФ НДЛ «</a:t>
            </a:r>
            <a:r>
              <a:rPr lang="ru-RU" sz="1733" b="1" i="1" dirty="0" err="1">
                <a:latin typeface="Ubuntu"/>
              </a:rPr>
              <a:t>Фізичне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матеріалознавство</a:t>
            </a:r>
            <a:r>
              <a:rPr lang="ru-RU" sz="1733" b="1" i="1" dirty="0">
                <a:latin typeface="Ubuntu"/>
              </a:rPr>
              <a:t> </a:t>
            </a:r>
            <a:br>
              <a:rPr lang="ru-RU" sz="1733" b="1" i="1" dirty="0">
                <a:latin typeface="Ubuntu"/>
              </a:rPr>
            </a:br>
            <a:r>
              <a:rPr lang="ru-RU" sz="1733" b="1" i="1" dirty="0">
                <a:latin typeface="Ubuntu"/>
              </a:rPr>
              <a:t>твердого </a:t>
            </a:r>
            <a:r>
              <a:rPr lang="ru-RU" sz="1733" b="1" i="1" dirty="0" err="1">
                <a:latin typeface="Ubuntu"/>
              </a:rPr>
              <a:t>тіла</a:t>
            </a:r>
            <a:r>
              <a:rPr lang="ru-RU" sz="1733" b="1" i="1" dirty="0">
                <a:latin typeface="Ubuntu"/>
              </a:rPr>
              <a:t>» </a:t>
            </a:r>
            <a:r>
              <a:rPr lang="ru-RU" sz="1733" b="1" i="1" dirty="0" err="1">
                <a:latin typeface="Ubuntu"/>
              </a:rPr>
              <a:t>під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керівництвом</a:t>
            </a:r>
            <a:r>
              <a:rPr lang="ru-RU" sz="1733" b="1" i="1" dirty="0">
                <a:latin typeface="Ubuntu"/>
              </a:rPr>
              <a:t> проф. </a:t>
            </a:r>
            <a:r>
              <a:rPr lang="ru-RU" sz="1733" b="1" i="1" dirty="0" err="1">
                <a:latin typeface="Ubuntu"/>
              </a:rPr>
              <a:t>Мацуй</a:t>
            </a:r>
            <a:r>
              <a:rPr lang="ru-RU" sz="1733" b="1" i="1" dirty="0">
                <a:latin typeface="Ubuntu"/>
              </a:rPr>
              <a:t> Л.Ю., </a:t>
            </a:r>
            <a:r>
              <a:rPr lang="ru-RU" sz="1733" b="1" i="1" dirty="0" err="1">
                <a:solidFill>
                  <a:srgbClr val="C00000"/>
                </a:solidFill>
                <a:latin typeface="Ubuntu"/>
              </a:rPr>
              <a:t>обсяг</a:t>
            </a:r>
            <a:r>
              <a:rPr lang="ru-RU" sz="1733" b="1" i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733" b="1" i="1" dirty="0" err="1">
                <a:solidFill>
                  <a:srgbClr val="C00000"/>
                </a:solidFill>
                <a:latin typeface="Ubuntu"/>
              </a:rPr>
              <a:t>фінансування</a:t>
            </a:r>
            <a:r>
              <a:rPr lang="ru-RU" sz="1733" b="1" i="1" dirty="0">
                <a:solidFill>
                  <a:srgbClr val="C00000"/>
                </a:solidFill>
                <a:latin typeface="Ubuntu"/>
              </a:rPr>
              <a:t> на 2022 р. – 132 000 </a:t>
            </a:r>
            <a:r>
              <a:rPr lang="en-GB" sz="1733" b="1" i="1" dirty="0">
                <a:solidFill>
                  <a:srgbClr val="C00000"/>
                </a:solidFill>
                <a:latin typeface="Ubuntu"/>
              </a:rPr>
              <a:t>Euro</a:t>
            </a:r>
            <a:endParaRPr lang="en-GB" sz="1733" i="1" dirty="0">
              <a:latin typeface="Ubuntu"/>
            </a:endParaRPr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9F0C1474-FA51-490F-B23D-823349FAFCFD}"/>
              </a:ext>
            </a:extLst>
          </p:cNvPr>
          <p:cNvSpPr/>
          <p:nvPr/>
        </p:nvSpPr>
        <p:spPr>
          <a:xfrm>
            <a:off x="5298768" y="882408"/>
            <a:ext cx="45795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>
                <a:latin typeface="Ubuntu"/>
              </a:rPr>
              <a:t>Програму </a:t>
            </a:r>
            <a:r>
              <a:rPr lang="en-US" sz="1600" dirty="0">
                <a:latin typeface="Ubuntu"/>
              </a:rPr>
              <a:t>NATO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uk-UA" sz="1600" b="1" dirty="0">
                <a:solidFill>
                  <a:srgbClr val="C00000"/>
                </a:solidFill>
                <a:latin typeface="Ubuntu"/>
              </a:rPr>
              <a:t>«Наука заради миру та безпеки» </a:t>
            </a:r>
            <a:br>
              <a:rPr lang="uk-UA" sz="1600" dirty="0">
                <a:latin typeface="Ubuntu"/>
              </a:rPr>
            </a:br>
            <a:r>
              <a:rPr lang="uk-UA" sz="1600" dirty="0">
                <a:latin typeface="Ubuntu"/>
              </a:rPr>
              <a:t>створено з метою сприяння співпраці між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ru-RU" sz="1600" dirty="0">
                <a:latin typeface="Ubuntu"/>
              </a:rPr>
              <a:t>членами </a:t>
            </a:r>
            <a:r>
              <a:rPr lang="uk-UA" sz="1600" dirty="0">
                <a:latin typeface="Ubuntu"/>
              </a:rPr>
              <a:t>НАТО та партнерськими країнами у галузі науки та технологій та</a:t>
            </a:r>
            <a:r>
              <a:rPr lang="en-US" sz="1600" dirty="0">
                <a:latin typeface="Ubuntu"/>
              </a:rPr>
              <a:t> </a:t>
            </a:r>
            <a:r>
              <a:rPr lang="uk-UA" sz="1600" dirty="0">
                <a:latin typeface="Ubuntu"/>
              </a:rPr>
              <a:t>забезпечення стабільності та безпеки в регіонах. </a:t>
            </a:r>
            <a:br>
              <a:rPr lang="uk-UA" sz="1600" dirty="0">
                <a:latin typeface="Ubuntu"/>
              </a:rPr>
            </a:br>
            <a:r>
              <a:rPr lang="ru-RU" sz="1600" dirty="0">
                <a:latin typeface="Ubuntu"/>
              </a:rPr>
              <a:t>Кожного року </a:t>
            </a:r>
            <a:r>
              <a:rPr lang="ru-RU" sz="1600" dirty="0" err="1">
                <a:latin typeface="Ubuntu"/>
              </a:rPr>
              <a:t>програма</a:t>
            </a:r>
            <a:r>
              <a:rPr lang="ru-RU" sz="1600" dirty="0">
                <a:latin typeface="Ubuntu"/>
              </a:rPr>
              <a:t> SPS </a:t>
            </a:r>
            <a:r>
              <a:rPr lang="en-US" sz="1600" dirty="0">
                <a:latin typeface="Ubuntu"/>
              </a:rPr>
              <a:t>NATO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фінансує</a:t>
            </a:r>
            <a:r>
              <a:rPr lang="ru-RU" sz="1600" dirty="0"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більше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500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наукових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проектів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600" dirty="0">
                <a:latin typeface="Ubuntu"/>
              </a:rPr>
              <a:t>у </a:t>
            </a:r>
            <a:r>
              <a:rPr lang="ru-RU" sz="1600" dirty="0" err="1">
                <a:latin typeface="Ubuntu"/>
              </a:rPr>
              <a:t>різних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ru-RU" sz="1600" dirty="0" err="1">
                <a:latin typeface="Ubuntu"/>
              </a:rPr>
              <a:t>країнах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світу</a:t>
            </a:r>
            <a:r>
              <a:rPr lang="ru-RU" sz="1600" dirty="0">
                <a:latin typeface="Ubuntu"/>
              </a:rPr>
              <a:t>. </a:t>
            </a:r>
            <a:r>
              <a:rPr lang="ru-RU" sz="1600" dirty="0" err="1">
                <a:latin typeface="Ubuntu"/>
              </a:rPr>
              <a:t>Наприклад</a:t>
            </a:r>
            <a:r>
              <a:rPr lang="ru-RU" sz="1600" dirty="0">
                <a:latin typeface="Ubuntu"/>
              </a:rPr>
              <a:t>, у 2021 </a:t>
            </a:r>
            <a:r>
              <a:rPr lang="ru-RU" sz="1600" dirty="0" err="1">
                <a:latin typeface="Ubuntu"/>
              </a:rPr>
              <a:t>роц</a:t>
            </a:r>
            <a:r>
              <a:rPr lang="uk-UA" sz="1600" dirty="0">
                <a:latin typeface="Ubuntu"/>
              </a:rPr>
              <a:t>і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ru-RU" sz="1600" dirty="0" err="1">
                <a:latin typeface="Ubuntu"/>
              </a:rPr>
              <a:t>загальний</a:t>
            </a:r>
            <a:r>
              <a:rPr lang="ru-RU" sz="1600" dirty="0">
                <a:latin typeface="Ubuntu"/>
              </a:rPr>
              <a:t> бюджет </a:t>
            </a:r>
            <a:r>
              <a:rPr lang="ru-RU" sz="1600" dirty="0" err="1">
                <a:latin typeface="Ubuntu"/>
              </a:rPr>
              <a:t>всіх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програм</a:t>
            </a:r>
            <a:r>
              <a:rPr lang="ru-RU" sz="1600" dirty="0">
                <a:latin typeface="Ubuntu"/>
              </a:rPr>
              <a:t> та проєктів </a:t>
            </a:r>
            <a:br>
              <a:rPr lang="ru-RU" sz="1600" dirty="0">
                <a:latin typeface="Ubuntu"/>
              </a:rPr>
            </a:br>
            <a:r>
              <a:rPr lang="ru-RU" sz="1600" dirty="0">
                <a:latin typeface="Ubuntu"/>
              </a:rPr>
              <a:t>NATO </a:t>
            </a:r>
            <a:r>
              <a:rPr lang="ru-RU" sz="1600" dirty="0" err="1">
                <a:latin typeface="Ubuntu"/>
              </a:rPr>
              <a:t>складав</a:t>
            </a:r>
            <a:r>
              <a:rPr lang="ru-RU" sz="1600" dirty="0"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близько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2,5 млрд.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євро</a:t>
            </a:r>
            <a:r>
              <a:rPr lang="ru-RU" sz="1600" dirty="0">
                <a:latin typeface="Ubuntu"/>
              </a:rPr>
              <a:t>. </a:t>
            </a:r>
          </a:p>
        </p:txBody>
      </p:sp>
      <p:grpSp>
        <p:nvGrpSpPr>
          <p:cNvPr id="11" name="Групувати 10">
            <a:extLst>
              <a:ext uri="{FF2B5EF4-FFF2-40B4-BE49-F238E27FC236}">
                <a16:creationId xmlns:a16="http://schemas.microsoft.com/office/drawing/2014/main" id="{7E29EE59-7C39-4436-AD87-F2EFA1376D54}"/>
              </a:ext>
            </a:extLst>
          </p:cNvPr>
          <p:cNvGrpSpPr/>
          <p:nvPr/>
        </p:nvGrpSpPr>
        <p:grpSpPr>
          <a:xfrm>
            <a:off x="79058" y="836715"/>
            <a:ext cx="5159514" cy="2769610"/>
            <a:chOff x="72977" y="441340"/>
            <a:chExt cx="5004048" cy="2718569"/>
          </a:xfrm>
        </p:grpSpPr>
        <p:sp>
          <p:nvSpPr>
            <p:cNvPr id="5" name="Прямокутник 4">
              <a:extLst>
                <a:ext uri="{FF2B5EF4-FFF2-40B4-BE49-F238E27FC236}">
                  <a16:creationId xmlns:a16="http://schemas.microsoft.com/office/drawing/2014/main" id="{C1B7778A-38F5-4D83-A6B4-ED1060631350}"/>
                </a:ext>
              </a:extLst>
            </p:cNvPr>
            <p:cNvSpPr/>
            <p:nvPr/>
          </p:nvSpPr>
          <p:spPr>
            <a:xfrm>
              <a:off x="72977" y="441340"/>
              <a:ext cx="5004048" cy="27185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950"/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4CDDD57-1B85-40BA-9CF4-1B181B32C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30" t="2771" r="38860" b="84811"/>
            <a:stretch/>
          </p:blipFill>
          <p:spPr>
            <a:xfrm>
              <a:off x="144985" y="555526"/>
              <a:ext cx="4752528" cy="576064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FCFD8EE-BA7D-4B08-997C-946B9C3A7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562" b="9979"/>
            <a:stretch/>
          </p:blipFill>
          <p:spPr>
            <a:xfrm>
              <a:off x="158210" y="1131590"/>
              <a:ext cx="4883319" cy="2016224"/>
            </a:xfrm>
            <a:prstGeom prst="rect">
              <a:avLst/>
            </a:prstGeom>
          </p:spPr>
        </p:pic>
        <p:cxnSp>
          <p:nvCxnSpPr>
            <p:cNvPr id="10" name="Пряма сполучна лінія 9">
              <a:extLst>
                <a:ext uri="{FF2B5EF4-FFF2-40B4-BE49-F238E27FC236}">
                  <a16:creationId xmlns:a16="http://schemas.microsoft.com/office/drawing/2014/main" id="{0D600FFB-CC7B-4D86-9B0A-7F259FA7FF0A}"/>
                </a:ext>
              </a:extLst>
            </p:cNvPr>
            <p:cNvCxnSpPr>
              <a:cxnSpLocks/>
            </p:cNvCxnSpPr>
            <p:nvPr/>
          </p:nvCxnSpPr>
          <p:spPr>
            <a:xfrm>
              <a:off x="5077025" y="567621"/>
              <a:ext cx="0" cy="2592288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1672316-DC5B-4BAB-9CE0-BC9A060FA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315" y="1211254"/>
              <a:ext cx="4883319" cy="1936559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BBDFF04-42BE-4B2A-880A-D6C6E7D916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9710" r="3108" b="11661"/>
          <a:stretch/>
        </p:blipFill>
        <p:spPr>
          <a:xfrm>
            <a:off x="143342" y="882408"/>
            <a:ext cx="5035034" cy="7378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C81E2FC-60D6-460E-9F12-554EE346D4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" y="4292256"/>
            <a:ext cx="2536141" cy="156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8151B41-7428-4109-AE78-760FECF0F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5485" y="4292256"/>
            <a:ext cx="1179594" cy="1560000"/>
          </a:xfrm>
          <a:prstGeom prst="rect">
            <a:avLst/>
          </a:prstGeom>
        </p:spPr>
      </p:pic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FED79904-4337-45E4-972F-765A5612C6AC}"/>
              </a:ext>
            </a:extLst>
          </p:cNvPr>
          <p:cNvGrpSpPr/>
          <p:nvPr/>
        </p:nvGrpSpPr>
        <p:grpSpPr>
          <a:xfrm>
            <a:off x="2796971" y="4292256"/>
            <a:ext cx="2745831" cy="1571839"/>
            <a:chOff x="4413651" y="2499742"/>
            <a:chExt cx="2534613" cy="144000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574E4D9-DCB6-4F8A-B6C2-D7C38A5CF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52028" b="71000"/>
            <a:stretch/>
          </p:blipFill>
          <p:spPr>
            <a:xfrm>
              <a:off x="4413651" y="2499742"/>
              <a:ext cx="1314393" cy="144000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897C38C-38D5-42CE-9D33-9E28476E4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670" r="2652" b="71000"/>
            <a:stretch/>
          </p:blipFill>
          <p:spPr>
            <a:xfrm>
              <a:off x="5724128" y="2499742"/>
              <a:ext cx="1224136" cy="1440000"/>
            </a:xfrm>
            <a:prstGeom prst="rect">
              <a:avLst/>
            </a:prstGeom>
          </p:spPr>
        </p:pic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95336E-C531-4430-B5C8-CFC2620187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7763" y="4292256"/>
            <a:ext cx="2673333" cy="156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4DBCF6A-08AE-4EB4-8DEE-D24848015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24" name="Прямокутник 23">
            <a:extLst>
              <a:ext uri="{FF2B5EF4-FFF2-40B4-BE49-F238E27FC236}">
                <a16:creationId xmlns:a16="http://schemas.microsoft.com/office/drawing/2014/main" id="{B7C3F734-4F88-46ED-8608-51006A26643B}"/>
              </a:ext>
            </a:extLst>
          </p:cNvPr>
          <p:cNvSpPr/>
          <p:nvPr/>
        </p:nvSpPr>
        <p:spPr>
          <a:xfrm>
            <a:off x="3205469" y="161724"/>
            <a:ext cx="349505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Міжнародні проєкти та гранти</a:t>
            </a:r>
          </a:p>
        </p:txBody>
      </p:sp>
    </p:spTree>
    <p:extLst>
      <p:ext uri="{BB962C8B-B14F-4D97-AF65-F5344CB8AC3E}">
        <p14:creationId xmlns:p14="http://schemas.microsoft.com/office/powerpoint/2010/main" val="16092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D5D494-177D-479C-A3BD-D80113C6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9"/>
            <a:ext cx="9906000" cy="5518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EE598A-2CDF-4C68-A01D-0A520743A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9" y="5402157"/>
            <a:ext cx="1440000" cy="14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0E8714-5763-44F1-88F9-703C1EB4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45" y="5402157"/>
            <a:ext cx="1435500" cy="144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EA4AAA-D015-43B2-BCC2-C9D096B01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55" y="5402157"/>
            <a:ext cx="1440000" cy="144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94A399-F65E-43F1-B373-50BCC8B6B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202" y="5402157"/>
            <a:ext cx="1440000" cy="14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B3007E-4C41-4D0A-A248-3309B0EB5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908" y="540215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73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6724</TotalTime>
  <Words>488</Words>
  <Application>Microsoft Office PowerPoint</Application>
  <PresentationFormat>Аркуш A4 (210x297 мм)</PresentationFormat>
  <Paragraphs>32</Paragraphs>
  <Slides>8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Ubuntu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Pavlo Lishchuk</dc:creator>
  <cp:lastModifiedBy>я</cp:lastModifiedBy>
  <cp:revision>67</cp:revision>
  <cp:lastPrinted>2023-12-01T14:03:23Z</cp:lastPrinted>
  <dcterms:created xsi:type="dcterms:W3CDTF">2023-10-27T22:18:52Z</dcterms:created>
  <dcterms:modified xsi:type="dcterms:W3CDTF">2024-09-29T10:45:23Z</dcterms:modified>
</cp:coreProperties>
</file>